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lear Sans Regular" panose="020B0604020202020204" charset="0"/>
      <p:regular r:id="rId17"/>
    </p:embeddedFont>
    <p:embeddedFont>
      <p:font typeface="Hammersmith One" panose="020B0604020202020204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426811" y="-278306"/>
            <a:ext cx="6125446" cy="10843612"/>
          </a:xfrm>
          <a:prstGeom prst="rect">
            <a:avLst/>
          </a:prstGeom>
          <a:solidFill>
            <a:srgbClr val="0CC0D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8815" r="2137" b="29544"/>
          <a:stretch>
            <a:fillRect/>
          </a:stretch>
        </p:blipFill>
        <p:spPr>
          <a:xfrm>
            <a:off x="-143091" y="-278306"/>
            <a:ext cx="12569903" cy="44219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5027724"/>
            <a:ext cx="9976987" cy="4468701"/>
            <a:chOff x="0" y="0"/>
            <a:chExt cx="13302649" cy="5958269"/>
          </a:xfrm>
        </p:grpSpPr>
        <p:sp>
          <p:nvSpPr>
            <p:cNvPr id="5" name="TextBox 5"/>
            <p:cNvSpPr txBox="1"/>
            <p:nvPr/>
          </p:nvSpPr>
          <p:spPr>
            <a:xfrm>
              <a:off x="0" y="295275"/>
              <a:ext cx="13302649" cy="2845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5500"/>
                </a:lnSpc>
              </a:pPr>
              <a:r>
                <a:rPr lang="en-US" sz="15500" spc="-155">
                  <a:solidFill>
                    <a:srgbClr val="000000"/>
                  </a:solidFill>
                  <a:latin typeface="Hammersmith One Bold"/>
                </a:rPr>
                <a:t>Flutter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3183467"/>
              <a:ext cx="7103443" cy="524969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0" y="4407004"/>
              <a:ext cx="1330264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Clear Sans Regular"/>
                </a:rPr>
                <a:t>Mohit Malik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91519"/>
              <a:ext cx="1330264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414063" y="644854"/>
            <a:ext cx="3724242" cy="37242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3565" y="-246646"/>
            <a:ext cx="5373537" cy="10780293"/>
          </a:xfrm>
          <a:prstGeom prst="rect">
            <a:avLst/>
          </a:prstGeom>
          <a:solidFill>
            <a:srgbClr val="0CC0DF"/>
          </a:solidFill>
        </p:spPr>
      </p:sp>
      <p:sp>
        <p:nvSpPr>
          <p:cNvPr id="3" name="TextBox 3"/>
          <p:cNvSpPr txBox="1"/>
          <p:nvPr/>
        </p:nvSpPr>
        <p:spPr>
          <a:xfrm>
            <a:off x="378112" y="1321441"/>
            <a:ext cx="4487143" cy="77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4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Hammersmith One Bold"/>
              </a:rPr>
              <a:t>Oppurtunities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687839" y="5449312"/>
            <a:ext cx="12065389" cy="3557218"/>
            <a:chOff x="0" y="0"/>
            <a:chExt cx="16087185" cy="4742958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16087185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 spc="-100">
                  <a:solidFill>
                    <a:srgbClr val="000000"/>
                  </a:solidFill>
                  <a:latin typeface="Clear Sans Regular"/>
                </a:rPr>
                <a:t>Salary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31408"/>
              <a:ext cx="16087185" cy="351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 Developer Average Salary Around a beginner-level Flutter developer may earn around $38,000 per annum, a mid-level Flutter developer with a few years of experience around $67,000, and a Flutter developer with several years of experience and expertise around $96,000 per annum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5687863" y="4620637"/>
            <a:ext cx="11571437" cy="25590"/>
          </a:xfrm>
          <a:prstGeom prst="line">
            <a:avLst/>
          </a:prstGeom>
          <a:ln w="19050" cap="rnd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687863" y="1273816"/>
            <a:ext cx="10222930" cy="2490418"/>
            <a:chOff x="0" y="0"/>
            <a:chExt cx="13630574" cy="3320558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13630574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z="5000" spc="-100">
                  <a:solidFill>
                    <a:srgbClr val="000000"/>
                  </a:solidFill>
                  <a:latin typeface="Clear Sans Regular"/>
                </a:rPr>
                <a:t>Jobs Available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31408"/>
              <a:ext cx="13630574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There are thousands of job vacancies available for flutter in today's date. Even Companies hire interns train them for becoming flutter developer.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2400" y="0"/>
            <a:ext cx="4876800" cy="1057561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300095" y="1366154"/>
            <a:ext cx="4092356" cy="2018250"/>
            <a:chOff x="0" y="0"/>
            <a:chExt cx="5456475" cy="2691001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5456475" cy="2067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49"/>
                </a:lnSpc>
                <a:spcBef>
                  <a:spcPct val="0"/>
                </a:spcBef>
              </a:pPr>
              <a:r>
                <a:rPr lang="en-US" sz="5499" dirty="0">
                  <a:solidFill>
                    <a:srgbClr val="000000"/>
                  </a:solidFill>
                  <a:latin typeface="Hammersmith One"/>
                </a:rPr>
                <a:t>Introduction to Flutter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2336137"/>
              <a:ext cx="4801716" cy="354864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50603" y="195508"/>
            <a:ext cx="1901337" cy="19013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71148" y="2571489"/>
            <a:ext cx="1660247" cy="16602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081559" y="7992406"/>
            <a:ext cx="1839426" cy="147154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458232" y="293262"/>
            <a:ext cx="10781328" cy="1705829"/>
            <a:chOff x="0" y="0"/>
            <a:chExt cx="14375105" cy="227443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14375105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Developed By Google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6489"/>
              <a:ext cx="1437510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 is an open-source mobile application development framework developed by Google.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58232" y="2571489"/>
            <a:ext cx="10829768" cy="1580305"/>
            <a:chOff x="0" y="0"/>
            <a:chExt cx="14439691" cy="210707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14439691" cy="67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15"/>
                </a:lnSpc>
              </a:pPr>
              <a:r>
                <a:rPr lang="en-US" sz="3242">
                  <a:solidFill>
                    <a:srgbClr val="000000"/>
                  </a:solidFill>
                  <a:latin typeface="Hammersmith One"/>
                </a:rPr>
                <a:t>Uses Dart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26315"/>
              <a:ext cx="14439691" cy="1280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0"/>
                </a:lnSpc>
              </a:pPr>
              <a:r>
                <a:rPr lang="en-US" sz="2779">
                  <a:solidFill>
                    <a:srgbClr val="000000"/>
                  </a:solidFill>
                  <a:latin typeface="Clear Sans Regular"/>
                </a:rPr>
                <a:t>It uses the Dart programming language and allows for the creation of high-performance, visually appealing applications.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58232" y="7741315"/>
            <a:ext cx="10829768" cy="2231594"/>
            <a:chOff x="0" y="0"/>
            <a:chExt cx="14439691" cy="297545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14439691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00000"/>
                  </a:solidFill>
                  <a:latin typeface="Hammersmith One"/>
                </a:rPr>
                <a:t>Reactive Programming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6308"/>
              <a:ext cx="14439691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 uses a reactive programming model, which means that changes made to the user interface are automatically updated in real-time.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t="1480" b="1480"/>
          <a:stretch>
            <a:fillRect/>
          </a:stretch>
        </p:blipFill>
        <p:spPr>
          <a:xfrm>
            <a:off x="4544312" y="4952345"/>
            <a:ext cx="2913919" cy="1639079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7458232" y="4896880"/>
            <a:ext cx="10781328" cy="2239229"/>
            <a:chOff x="0" y="0"/>
            <a:chExt cx="14375105" cy="298563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14375105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Multi-Platform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96489"/>
              <a:ext cx="14375105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Reach your Users on every screen. Through flutter you can develop application for mobile (Android, IOS), Web, Desktop (Windows, Mac, Linux).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3517" y="638715"/>
            <a:ext cx="3714455" cy="2577227"/>
            <a:chOff x="0" y="0"/>
            <a:chExt cx="4952606" cy="3436303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4952606" cy="2846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97"/>
                </a:lnSpc>
                <a:spcBef>
                  <a:spcPct val="0"/>
                </a:spcBef>
              </a:pPr>
              <a:r>
                <a:rPr lang="en-US" sz="7542">
                  <a:solidFill>
                    <a:srgbClr val="000000"/>
                  </a:solidFill>
                  <a:latin typeface="Hammersmith One Bold"/>
                </a:rPr>
                <a:t>Why Flutter?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3114209"/>
              <a:ext cx="4358311" cy="322094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-311280" y="9831612"/>
            <a:ext cx="18910559" cy="13975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25017" y="3814891"/>
            <a:ext cx="1442674" cy="113810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79298" y="3692043"/>
            <a:ext cx="2079488" cy="13838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22036" y="3405478"/>
            <a:ext cx="2231665" cy="195693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353517" y="5530307"/>
            <a:ext cx="3913179" cy="3306029"/>
            <a:chOff x="0" y="0"/>
            <a:chExt cx="5217572" cy="440803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2175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Hot Reload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6489"/>
              <a:ext cx="5217572" cy="351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 provides a hot reload feature, which allows developers to see changes to the code in real-time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49819" y="5530307"/>
            <a:ext cx="3913179" cy="3839429"/>
            <a:chOff x="0" y="0"/>
            <a:chExt cx="5217572" cy="511923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2175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Single Codebase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6489"/>
              <a:ext cx="5217572" cy="4222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It provides a single codebase for both Android and iOS, which reduces development time and cost.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6121" y="5530307"/>
            <a:ext cx="3913179" cy="3306029"/>
            <a:chOff x="0" y="0"/>
            <a:chExt cx="5217572" cy="440803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2175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Pre-Built widgets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96489"/>
              <a:ext cx="5217572" cy="351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 has a large number of pre-built widgets and tools that can be easily customized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9844" y="-319537"/>
            <a:ext cx="6620212" cy="10926073"/>
          </a:xfrm>
          <a:prstGeom prst="rect">
            <a:avLst/>
          </a:prstGeom>
          <a:solidFill>
            <a:srgbClr val="0CC0DF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3666763" cy="2128714"/>
            <a:chOff x="0" y="0"/>
            <a:chExt cx="4889018" cy="283828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2476969"/>
              <a:ext cx="4889018" cy="361316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-38100"/>
              <a:ext cx="4889018" cy="2088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69"/>
                </a:lnSpc>
              </a:pPr>
              <a:r>
                <a:rPr lang="en-US" sz="4899">
                  <a:solidFill>
                    <a:srgbClr val="FFFFFF"/>
                  </a:solidFill>
                  <a:latin typeface="Hammersmith One"/>
                </a:rPr>
                <a:t>Flutter Architecture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8298943" y="1871938"/>
            <a:ext cx="440399" cy="4407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8298943" y="4926777"/>
            <a:ext cx="440399" cy="44077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8298943" y="7981616"/>
            <a:ext cx="440399" cy="44077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688518" y="1036028"/>
            <a:ext cx="6591094" cy="2853638"/>
            <a:chOff x="0" y="0"/>
            <a:chExt cx="8788125" cy="380485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8788125" cy="1031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900" spc="-98">
                  <a:solidFill>
                    <a:srgbClr val="000000"/>
                  </a:solidFill>
                  <a:latin typeface="Clear Sans Regular"/>
                </a:rPr>
                <a:t>Widget Tree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04501"/>
              <a:ext cx="8788125" cy="280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 follows a reactive programming model and uses the widget tree architecture to build user interfaces.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88518" y="4357567"/>
            <a:ext cx="6591094" cy="2320238"/>
            <a:chOff x="0" y="0"/>
            <a:chExt cx="8788125" cy="309365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8788125" cy="1031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900" spc="-98">
                  <a:solidFill>
                    <a:srgbClr val="000000"/>
                  </a:solidFill>
                  <a:latin typeface="Clear Sans Regular"/>
                </a:rPr>
                <a:t>Combination of Widgets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04501"/>
              <a:ext cx="8788125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The widget tree consists of individual widgets, which are then combined to form more complex widgets.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88518" y="7145706"/>
            <a:ext cx="6591094" cy="2853639"/>
            <a:chOff x="0" y="0"/>
            <a:chExt cx="8788125" cy="380485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8788125" cy="1031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69"/>
                </a:lnSpc>
              </a:pPr>
              <a:r>
                <a:rPr lang="en-US" sz="4899" spc="-97">
                  <a:solidFill>
                    <a:srgbClr val="000000"/>
                  </a:solidFill>
                  <a:latin typeface="Clear Sans Regular"/>
                </a:rPr>
                <a:t>Properties &amp; Behaviour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04502"/>
              <a:ext cx="8788125" cy="280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Each widget has its own properties, state, and build method, which determine its appearance and behavior.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265" y="212569"/>
            <a:ext cx="3179675" cy="1845938"/>
            <a:chOff x="0" y="0"/>
            <a:chExt cx="4239566" cy="24612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2147932"/>
              <a:ext cx="4239566" cy="313319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-47625"/>
              <a:ext cx="4239566" cy="1825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23"/>
                </a:lnSpc>
              </a:pPr>
              <a:r>
                <a:rPr lang="en-US" sz="4249">
                  <a:solidFill>
                    <a:srgbClr val="0CC0DF"/>
                  </a:solidFill>
                  <a:latin typeface="Hammersmith One"/>
                </a:rPr>
                <a:t>Flutter Architecture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41922" y="1623784"/>
            <a:ext cx="12079024" cy="70394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3860" y="1412615"/>
            <a:ext cx="4185761" cy="2760092"/>
            <a:chOff x="0" y="0"/>
            <a:chExt cx="5581014" cy="3680123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5581014" cy="3053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94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000000"/>
                  </a:solidFill>
                  <a:latin typeface="Hammersmith One"/>
                </a:rPr>
                <a:t>Dart Programming Language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3317160"/>
              <a:ext cx="4911312" cy="362963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rot="5400000">
            <a:off x="12761773" y="4742132"/>
            <a:ext cx="10861953" cy="8027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490405" y="1939665"/>
            <a:ext cx="7417775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Dart is a general-purpose programming language used for developing Flutter applications.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90405" y="4883150"/>
            <a:ext cx="7417775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lear Sans Regular"/>
              </a:rPr>
              <a:t>Dart has a concise syntax and is easy to learn for developers who are familiar with other programming languages such as Java and JavaScript.</a:t>
            </a:r>
          </a:p>
        </p:txBody>
      </p:sp>
      <p:sp>
        <p:nvSpPr>
          <p:cNvPr id="8" name="AutoShape 8"/>
          <p:cNvSpPr/>
          <p:nvPr/>
        </p:nvSpPr>
        <p:spPr>
          <a:xfrm>
            <a:off x="8490405" y="3662232"/>
            <a:ext cx="7417775" cy="0"/>
          </a:xfrm>
          <a:prstGeom prst="line">
            <a:avLst/>
          </a:prstGeom>
          <a:ln w="19050" cap="rnd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8490405" y="7188200"/>
            <a:ext cx="7417775" cy="0"/>
          </a:xfrm>
          <a:prstGeom prst="line">
            <a:avLst/>
          </a:prstGeom>
          <a:ln w="19050" cap="rnd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9844" y="-319537"/>
            <a:ext cx="4905702" cy="10926073"/>
          </a:xfrm>
          <a:prstGeom prst="rect">
            <a:avLst/>
          </a:prstGeom>
          <a:solidFill>
            <a:srgbClr val="0CC0DF"/>
          </a:solidFill>
        </p:spPr>
      </p:sp>
      <p:grpSp>
        <p:nvGrpSpPr>
          <p:cNvPr id="3" name="Group 3"/>
          <p:cNvGrpSpPr/>
          <p:nvPr/>
        </p:nvGrpSpPr>
        <p:grpSpPr>
          <a:xfrm>
            <a:off x="523875" y="464869"/>
            <a:ext cx="3666763" cy="2128714"/>
            <a:chOff x="0" y="0"/>
            <a:chExt cx="4889018" cy="283828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2476969"/>
              <a:ext cx="4889018" cy="361316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-38100"/>
              <a:ext cx="4889018" cy="2088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69"/>
                </a:lnSpc>
              </a:pPr>
              <a:r>
                <a:rPr lang="en-US" sz="4899">
                  <a:solidFill>
                    <a:srgbClr val="FFFFFF"/>
                  </a:solidFill>
                  <a:latin typeface="Hammersmith One"/>
                </a:rPr>
                <a:t>Flutter Vs Others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5219745" y="1889057"/>
            <a:ext cx="440399" cy="4407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5219745" y="4891928"/>
            <a:ext cx="440399" cy="44077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263030" y="1433463"/>
            <a:ext cx="10996270" cy="2320238"/>
            <a:chOff x="0" y="0"/>
            <a:chExt cx="14661694" cy="3093651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4661694" cy="1031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900" spc="-98">
                  <a:solidFill>
                    <a:srgbClr val="000000"/>
                  </a:solidFill>
                  <a:latin typeface="Clear Sans Regular"/>
                </a:rPr>
                <a:t>Performance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04501"/>
              <a:ext cx="14661694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Flutters tops all of the other apps in performance as it uses dart programming language that is compiled directly into the native ARM code for both iOS and Android.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33143" y="4605585"/>
            <a:ext cx="10996270" cy="2320238"/>
            <a:chOff x="0" y="0"/>
            <a:chExt cx="14661694" cy="30936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14661694" cy="1031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900" spc="-98">
                  <a:solidFill>
                    <a:srgbClr val="000000"/>
                  </a:solidFill>
                  <a:latin typeface="Clear Sans Regular"/>
                </a:rPr>
                <a:t>Development Time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04501"/>
              <a:ext cx="14661694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Flutter' development speed is very faster due to pre-build widgets, packages &amp; third party libraries, community &amp; integration.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33143" y="7134095"/>
            <a:ext cx="11299599" cy="1786838"/>
            <a:chOff x="0" y="0"/>
            <a:chExt cx="15066132" cy="23824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15066132" cy="1031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70"/>
                </a:lnSpc>
              </a:pPr>
              <a:r>
                <a:rPr lang="en-US" sz="4900" spc="-98">
                  <a:solidFill>
                    <a:srgbClr val="000000"/>
                  </a:solidFill>
                  <a:latin typeface="Clear Sans Regular"/>
                </a:rPr>
                <a:t>Easy To Learn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04501"/>
              <a:ext cx="15066132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Dart is very similar to Java or Javascript so developers can easily learn or switch to Flutter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" r="34"/>
          <a:stretch>
            <a:fillRect/>
          </a:stretch>
        </p:blipFill>
        <p:spPr>
          <a:xfrm rot="5400000">
            <a:off x="5219745" y="7445600"/>
            <a:ext cx="440399" cy="44077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54984" y="3187117"/>
            <a:ext cx="3136045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Others -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React Native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Xamarin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Ionic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89728"/>
            <a:ext cx="6098843" cy="10666456"/>
          </a:xfrm>
          <a:prstGeom prst="rect">
            <a:avLst/>
          </a:prstGeom>
          <a:solidFill>
            <a:srgbClr val="0CC0DF"/>
          </a:solidFill>
        </p:spPr>
      </p:sp>
      <p:grpSp>
        <p:nvGrpSpPr>
          <p:cNvPr id="3" name="Group 3"/>
          <p:cNvGrpSpPr/>
          <p:nvPr/>
        </p:nvGrpSpPr>
        <p:grpSpPr>
          <a:xfrm>
            <a:off x="0" y="2997127"/>
            <a:ext cx="6444794" cy="1849059"/>
            <a:chOff x="0" y="0"/>
            <a:chExt cx="8593059" cy="246541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60" t="21264" r="6608" b="71845"/>
            <a:stretch>
              <a:fillRect/>
            </a:stretch>
          </p:blipFill>
          <p:spPr>
            <a:xfrm>
              <a:off x="0" y="2009180"/>
              <a:ext cx="6173353" cy="456232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76200"/>
              <a:ext cx="8593059" cy="164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Hammersmith One Bold"/>
                </a:rPr>
                <a:t>Comparison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063033" y="1022314"/>
            <a:ext cx="689712" cy="7024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98843" y="1028700"/>
            <a:ext cx="12257506" cy="763497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6460" y="6250055"/>
            <a:ext cx="5625924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lear Sans Regular"/>
              </a:rPr>
              <a:t>The latest research from Statista places Flutter as the leading cross-platform mobile development framework in 2021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3346" y="650167"/>
            <a:ext cx="10276944" cy="2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Flutter Tools &amp; Ecosystem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992834" y="5459167"/>
            <a:ext cx="9417456" cy="1574800"/>
            <a:chOff x="0" y="0"/>
            <a:chExt cx="12556608" cy="2099733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12556608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Set of command-line tools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21783"/>
              <a:ext cx="1255660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 provides a set of command-line tools for building and testing applications.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92834" y="7711826"/>
            <a:ext cx="9417456" cy="2108200"/>
            <a:chOff x="0" y="0"/>
            <a:chExt cx="12556608" cy="2810933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2556608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Large Number of Plugins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1783"/>
              <a:ext cx="12556608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The Flutter community has developed a large number of plugins and packages that can be used to add functionality to applications.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r="34"/>
          <a:stretch>
            <a:fillRect/>
          </a:stretch>
        </p:blipFill>
        <p:spPr>
          <a:xfrm rot="5400000">
            <a:off x="7133533" y="5759480"/>
            <a:ext cx="440399" cy="4407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r="34"/>
          <a:stretch>
            <a:fillRect/>
          </a:stretch>
        </p:blipFill>
        <p:spPr>
          <a:xfrm rot="5400000">
            <a:off x="7133533" y="7791940"/>
            <a:ext cx="440399" cy="4407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3144" t="8429" r="19802" b="863"/>
          <a:stretch>
            <a:fillRect/>
          </a:stretch>
        </p:blipFill>
        <p:spPr>
          <a:xfrm>
            <a:off x="-278936" y="-255964"/>
            <a:ext cx="6133394" cy="1083044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1047605" y="0"/>
            <a:ext cx="5163150" cy="10287000"/>
            <a:chOff x="0" y="0"/>
            <a:chExt cx="6884199" cy="137160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15" r="34"/>
            <a:stretch>
              <a:fillRect/>
            </a:stretch>
          </p:blipFill>
          <p:spPr>
            <a:xfrm>
              <a:off x="0" y="0"/>
              <a:ext cx="6884199" cy="68580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15" r="34"/>
            <a:stretch>
              <a:fillRect/>
            </a:stretch>
          </p:blipFill>
          <p:spPr>
            <a:xfrm>
              <a:off x="0" y="6858000"/>
              <a:ext cx="6884199" cy="6858000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7841844" y="3391839"/>
            <a:ext cx="9417456" cy="1574800"/>
            <a:chOff x="0" y="0"/>
            <a:chExt cx="12556608" cy="209973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12556608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Rich Ecosystem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21783"/>
              <a:ext cx="1255660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 Regular"/>
                </a:rPr>
                <a:t>Flutter has a rich ecosystem of tools and plugins that can be used to enhance the development process.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" r="34"/>
          <a:stretch>
            <a:fillRect/>
          </a:stretch>
        </p:blipFill>
        <p:spPr>
          <a:xfrm rot="5400000">
            <a:off x="7133567" y="3772618"/>
            <a:ext cx="520700" cy="5211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507</Words>
  <Application>Microsoft Office PowerPoint</Application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Clear Sans Regular</vt:lpstr>
      <vt:lpstr>Hammersmith One</vt:lpstr>
      <vt:lpstr>Arial</vt:lpstr>
      <vt:lpstr>Hammersmith One Bold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cp:lastModifiedBy>mohit19csu179</cp:lastModifiedBy>
  <cp:revision>2</cp:revision>
  <dcterms:created xsi:type="dcterms:W3CDTF">2006-08-16T00:00:00Z</dcterms:created>
  <dcterms:modified xsi:type="dcterms:W3CDTF">2023-06-14T18:30:19Z</dcterms:modified>
  <dc:identifier>DAFd_2HZvcc</dc:identifier>
</cp:coreProperties>
</file>